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8" r:id="rId1"/>
    <p:sldMasterId id="2147484503" r:id="rId2"/>
  </p:sldMasterIdLst>
  <p:notesMasterIdLst>
    <p:notesMasterId r:id="rId16"/>
  </p:notesMasterIdLst>
  <p:handoutMasterIdLst>
    <p:handoutMasterId r:id="rId17"/>
  </p:handoutMasterIdLst>
  <p:sldIdLst>
    <p:sldId id="502" r:id="rId3"/>
    <p:sldId id="463" r:id="rId4"/>
    <p:sldId id="485" r:id="rId5"/>
    <p:sldId id="507" r:id="rId6"/>
    <p:sldId id="495" r:id="rId7"/>
    <p:sldId id="496" r:id="rId8"/>
    <p:sldId id="505" r:id="rId9"/>
    <p:sldId id="489" r:id="rId10"/>
    <p:sldId id="491" r:id="rId11"/>
    <p:sldId id="480" r:id="rId12"/>
    <p:sldId id="503" r:id="rId13"/>
    <p:sldId id="504" r:id="rId14"/>
    <p:sldId id="500" r:id="rId15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19A65"/>
    <a:srgbClr val="CC9900"/>
    <a:srgbClr val="33CCCC"/>
    <a:srgbClr val="66FFFF"/>
    <a:srgbClr val="0088CE"/>
    <a:srgbClr val="0033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56" autoAdjust="0"/>
    <p:restoredTop sz="82890" autoAdjust="0"/>
  </p:normalViewPr>
  <p:slideViewPr>
    <p:cSldViewPr>
      <p:cViewPr varScale="1">
        <p:scale>
          <a:sx n="61" d="100"/>
          <a:sy n="61" d="100"/>
        </p:scale>
        <p:origin x="19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770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0562" tIns="45280" rIns="90562" bIns="4528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0562" tIns="45280" rIns="90562" bIns="4528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FE89E751-ED53-4FF5-BC0D-097D2038BED6}" type="datetimeFigureOut">
              <a:rPr lang="en-US"/>
              <a:pPr>
                <a:defRPr/>
              </a:pPr>
              <a:t>9/15/2019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2971800" cy="463550"/>
          </a:xfrm>
          <a:prstGeom prst="rect">
            <a:avLst/>
          </a:prstGeom>
        </p:spPr>
        <p:txBody>
          <a:bodyPr vert="horz" lIns="90562" tIns="45280" rIns="90562" bIns="4528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</p:spPr>
        <p:txBody>
          <a:bodyPr vert="horz" wrap="square" lIns="90562" tIns="45280" rIns="90562" bIns="452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C046F19-0DC4-47DF-AED1-1FCCAFA01D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0562" tIns="45280" rIns="90562" bIns="4528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0562" tIns="45280" rIns="90562" bIns="4528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CC2690F4-BB5E-4901-B209-499DB7740819}" type="datetimeFigureOut">
              <a:rPr lang="en-US"/>
              <a:pPr>
                <a:defRPr/>
              </a:pPr>
              <a:t>9/15/2019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62" tIns="45280" rIns="90562" bIns="4528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1475"/>
          </a:xfrm>
          <a:prstGeom prst="rect">
            <a:avLst/>
          </a:prstGeom>
        </p:spPr>
        <p:txBody>
          <a:bodyPr vert="horz" lIns="90562" tIns="45280" rIns="90562" bIns="4528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263"/>
            <a:ext cx="2971800" cy="463550"/>
          </a:xfrm>
          <a:prstGeom prst="rect">
            <a:avLst/>
          </a:prstGeom>
        </p:spPr>
        <p:txBody>
          <a:bodyPr vert="horz" lIns="90562" tIns="45280" rIns="90562" bIns="4528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</p:spPr>
        <p:txBody>
          <a:bodyPr vert="horz" wrap="square" lIns="90562" tIns="45280" rIns="90562" bIns="452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FECC8D4-6CAF-453A-96C6-0F7B852A40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757CA8-C75A-4128-B986-49720D3D4271}" type="slidenum">
              <a:rPr lang="en-US" altLang="en-US" sz="11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 sz="11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B14EA7-36EA-4336-AA58-827015F015BD}" type="slidenum">
              <a:rPr lang="en-US" altLang="en-US" sz="1100" smtClean="0"/>
              <a:pPr>
                <a:spcBef>
                  <a:spcPct val="0"/>
                </a:spcBef>
              </a:pPr>
              <a:t>11</a:t>
            </a:fld>
            <a:endParaRPr lang="en-US" altLang="en-US" sz="11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5BD6BE-D987-4CBA-B599-3C24DD5DA808}" type="slidenum">
              <a:rPr lang="en-US" altLang="en-US" sz="1100" smtClean="0"/>
              <a:pPr>
                <a:spcBef>
                  <a:spcPct val="0"/>
                </a:spcBef>
              </a:pPr>
              <a:t>12</a:t>
            </a:fld>
            <a:endParaRPr lang="en-US" altLang="en-US" sz="11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E93100-168A-48EB-AA07-C75BE7638421}" type="slidenum">
              <a:rPr lang="en-US" altLang="en-US" sz="1100" smtClean="0"/>
              <a:pPr>
                <a:spcBef>
                  <a:spcPct val="0"/>
                </a:spcBef>
              </a:pPr>
              <a:t>2</a:t>
            </a:fld>
            <a:endParaRPr lang="en-US" altLang="en-US" sz="11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F8D39D-A1BD-4FB8-9D81-FED787843CDB}" type="slidenum">
              <a:rPr lang="en-US" altLang="en-US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 sz="1100" smtClean="0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Previously Owned Systems</a:t>
            </a:r>
          </a:p>
          <a:p>
            <a:pPr eaLnBrk="1" hangingPunct="1"/>
            <a:r>
              <a:rPr lang="en-US" altLang="en-US" smtClean="0"/>
              <a:t>VCT – Retired due to manufacturer’s inability to continue support</a:t>
            </a:r>
          </a:p>
          <a:p>
            <a:pPr eaLnBrk="1" hangingPunct="1"/>
            <a:r>
              <a:rPr lang="en-US" altLang="en-US" smtClean="0"/>
              <a:t>Ocean Server Iver – Transferred to NMFS Southeast Fisheries Science Center</a:t>
            </a:r>
          </a:p>
          <a:p>
            <a:pPr eaLnBrk="1" hangingPunct="1"/>
            <a:r>
              <a:rPr lang="en-US" altLang="en-US" smtClean="0"/>
              <a:t>REMUS-600 – Lost in New London, CT during port security survey with NOAA Ship Thomas Jefferson.  Likely struck and sunk by commercial traffic (ferry)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E40FCF-A66D-41DC-B33E-DF125AA93A8F}" type="slidenum">
              <a:rPr lang="en-US" altLang="en-US" sz="1100" smtClean="0"/>
              <a:pPr>
                <a:spcBef>
                  <a:spcPct val="0"/>
                </a:spcBef>
              </a:pPr>
              <a:t>5</a:t>
            </a:fld>
            <a:endParaRPr lang="en-US" altLang="en-US" sz="11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0C8657-44BF-4E29-9E8E-3B3AB807F966}" type="slidenum">
              <a:rPr lang="en-US" altLang="en-US" sz="1100" smtClean="0"/>
              <a:pPr>
                <a:spcBef>
                  <a:spcPct val="0"/>
                </a:spcBef>
              </a:pPr>
              <a:t>6</a:t>
            </a:fld>
            <a:endParaRPr lang="en-US" altLang="en-US" sz="11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A610AF-BA96-48DF-BDA1-6C59FA92D648}" type="slidenum">
              <a:rPr lang="en-US" altLang="en-US" sz="1100" smtClean="0"/>
              <a:pPr>
                <a:spcBef>
                  <a:spcPct val="0"/>
                </a:spcBef>
              </a:pPr>
              <a:t>7</a:t>
            </a:fld>
            <a:endParaRPr lang="en-US" altLang="en-US" sz="11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4FC667-A88A-4D64-B1E5-F24B08304254}" type="slidenum">
              <a:rPr lang="en-US" altLang="en-US" sz="1100" smtClean="0"/>
              <a:pPr>
                <a:spcBef>
                  <a:spcPct val="0"/>
                </a:spcBef>
              </a:pPr>
              <a:t>8</a:t>
            </a:fld>
            <a:endParaRPr lang="en-US" altLang="en-US" sz="11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E9C8C5-4C2D-4DD0-BBF8-8CD5C1740747}" type="slidenum">
              <a:rPr lang="en-US" altLang="en-US" sz="1100" smtClean="0"/>
              <a:pPr>
                <a:spcBef>
                  <a:spcPct val="0"/>
                </a:spcBef>
              </a:pPr>
              <a:t>9</a:t>
            </a:fld>
            <a:endParaRPr lang="en-US" altLang="en-US" sz="11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DED348-1540-4179-9DF6-C2D5ED0F8CD5}" type="slidenum">
              <a:rPr lang="en-US" altLang="en-US" sz="1100" smtClean="0"/>
              <a:pPr>
                <a:spcBef>
                  <a:spcPct val="0"/>
                </a:spcBef>
              </a:pPr>
              <a:t>10</a:t>
            </a:fld>
            <a:endParaRPr lang="en-US" altLang="en-US" sz="11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8397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41518C6-4920-4738-8FC0-D020F9BB89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72338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November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1741CB8-C959-4C9B-99EA-27AD700156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31394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78608" cy="1139952"/>
          </a:xfrm>
        </p:spPr>
        <p:txBody>
          <a:bodyPr lIns="73152" bIns="0">
            <a:sp3d prstMaterial="matte"/>
          </a:bodyPr>
          <a:lstStyle>
            <a:lvl1pPr algn="r">
              <a:lnSpc>
                <a:spcPts val="2600"/>
              </a:lnSpc>
              <a:defRPr sz="2400" b="1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 Changing Arctic: An Urgent Call For Collaborative And Cooperative Action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F362089-6AB7-4894-821C-DDCFB0C0F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1788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84097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6151195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5865768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November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0E89AD6-D2B3-41E0-98EB-D0F5D37F79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755267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November 2006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098EE56-A235-4430-BEE5-DF5EF61743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65194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1"/>
            <a:ext cx="8229600" cy="8763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5503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16166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75925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November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2A89B16-89B2-4DFC-85C8-B84F17A9D7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34788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November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F3589FF-F401-4CF0-93B9-3521DDFDE4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94787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AF06F8E-873B-4929-A4D1-7CFB170B93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95064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November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D232BC4-A446-4A42-9AD7-D76AB0CE1B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216131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78608" cy="1139952"/>
          </a:xfrm>
        </p:spPr>
        <p:txBody>
          <a:bodyPr lIns="73152" bIns="0">
            <a:sp3d prstMaterial="matte"/>
          </a:bodyPr>
          <a:lstStyle>
            <a:lvl1pPr algn="r">
              <a:lnSpc>
                <a:spcPts val="2600"/>
              </a:lnSpc>
              <a:defRPr sz="2400" b="1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 Changing Arctic: An Urgent Call For Collaborative And Cooperative Action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5151EFB-63D2-4221-9B54-DB12C0A0EC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51286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491135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November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220D1C8-D61D-4ABB-ABA0-61A4677132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90821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November 2006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5DA78C2-33BC-431D-8A7C-D613AABE55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50566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November 2006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6B80286-E653-4B5E-AC06-1F3D996D1C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6032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63462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November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EA622B1-CB57-4953-B9FC-6C9613B922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36559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November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B24EB7D-E1A9-4846-BC20-EA60AB3EDB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01687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0088C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400800"/>
            <a:ext cx="7086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spc="600" dirty="0">
                <a:latin typeface="+mn-lt"/>
                <a:cs typeface="+mn-cs"/>
              </a:rPr>
              <a:t>Office of Coast Survey</a:t>
            </a:r>
          </a:p>
        </p:txBody>
      </p:sp>
      <p:pic>
        <p:nvPicPr>
          <p:cNvPr id="1032" name="Picture 9" descr="Logo with transparent background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726" r:id="rId1"/>
    <p:sldLayoutId id="2147484727" r:id="rId2"/>
    <p:sldLayoutId id="2147484728" r:id="rId3"/>
    <p:sldLayoutId id="2147484735" r:id="rId4"/>
    <p:sldLayoutId id="2147484736" r:id="rId5"/>
    <p:sldLayoutId id="2147484737" r:id="rId6"/>
    <p:sldLayoutId id="2147484729" r:id="rId7"/>
    <p:sldLayoutId id="2147484738" r:id="rId8"/>
    <p:sldLayoutId id="2147484739" r:id="rId9"/>
    <p:sldLayoutId id="2147484740" r:id="rId10"/>
    <p:sldLayoutId id="2147484741" r:id="rId11"/>
    <p:sldLayoutId id="2147484742" r:id="rId12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72C62"/>
            </a:gs>
            <a:gs pos="91000">
              <a:srgbClr val="0093D0"/>
            </a:gs>
            <a:gs pos="100000">
              <a:srgbClr val="2FC9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8100"/>
            <a:ext cx="8229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315075"/>
            <a:ext cx="9144000" cy="0"/>
          </a:xfrm>
          <a:prstGeom prst="line">
            <a:avLst/>
          </a:prstGeom>
          <a:ln w="28575">
            <a:solidFill>
              <a:srgbClr val="2FC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304800" y="6096000"/>
            <a:ext cx="639763" cy="6397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054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0"/>
            <a:ext cx="6397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8363" y="6315075"/>
            <a:ext cx="74517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spc="200" dirty="0">
                <a:latin typeface="HelveticaNeueLT Pro 45 Lt" pitchFamily="34" charset="0"/>
                <a:cs typeface="+mn-cs"/>
              </a:rPr>
              <a:t>National Oceanic and Atmospheric Administration │ Office of Coast Survey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762000"/>
            <a:ext cx="9144000" cy="0"/>
          </a:xfrm>
          <a:prstGeom prst="line">
            <a:avLst/>
          </a:prstGeom>
          <a:ln w="19050">
            <a:solidFill>
              <a:srgbClr val="2FC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30" r:id="rId1"/>
    <p:sldLayoutId id="2147484731" r:id="rId2"/>
    <p:sldLayoutId id="2147484732" r:id="rId3"/>
    <p:sldLayoutId id="2147484743" r:id="rId4"/>
    <p:sldLayoutId id="2147484744" r:id="rId5"/>
    <p:sldLayoutId id="2147484733" r:id="rId6"/>
    <p:sldLayoutId id="2147484734" r:id="rId7"/>
    <p:sldLayoutId id="2147484745" r:id="rId8"/>
    <p:sldLayoutId id="2147484746" r:id="rId9"/>
    <p:sldLayoutId id="2147484747" r:id="rId10"/>
    <p:sldLayoutId id="2147484748" r:id="rId11"/>
    <p:sldLayoutId id="2147484749" r:id="rId12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Myriad Pro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Myriad Pro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Myriad Pro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Myriad Pro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35"/>
          <a:stretch>
            <a:fillRect/>
          </a:stretch>
        </p:blipFill>
        <p:spPr bwMode="auto">
          <a:xfrm>
            <a:off x="0" y="11113"/>
            <a:ext cx="9144000" cy="599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20"/>
          <p:cNvSpPr>
            <a:spLocks noGrp="1"/>
          </p:cNvSpPr>
          <p:nvPr>
            <p:ph type="ctrTitle"/>
          </p:nvPr>
        </p:nvSpPr>
        <p:spPr>
          <a:xfrm>
            <a:off x="0" y="2306638"/>
            <a:ext cx="9144000" cy="1960562"/>
          </a:xfrm>
          <a:solidFill>
            <a:srgbClr val="0093D0">
              <a:alpha val="67842"/>
            </a:srgbClr>
          </a:solidFill>
        </p:spPr>
        <p:txBody>
          <a:bodyPr/>
          <a:lstStyle/>
          <a:p>
            <a:pPr algn="ctr" eaLnBrk="1" hangingPunct="1"/>
            <a:r>
              <a:rPr lang="en-US" altLang="en-US" b="1" smtClean="0">
                <a:solidFill>
                  <a:schemeClr val="tx1"/>
                </a:solidFill>
              </a:rPr>
              <a:t>Overview of Coast Survey’s Unmanned System Activities &amp; Strategy</a:t>
            </a:r>
            <a:endParaRPr lang="en-US" altLang="en-US" b="1" i="1" smtClean="0">
              <a:solidFill>
                <a:schemeClr val="tx1"/>
              </a:solidFill>
            </a:endParaRPr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990600"/>
            <a:ext cx="127952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4538" indent="-7445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300" b="1" i="1">
                <a:latin typeface="Arial" panose="020B0604020202020204" pitchFamily="34" charset="0"/>
              </a:rPr>
              <a:t>Coast Survey UxS Vision</a:t>
            </a:r>
          </a:p>
        </p:txBody>
      </p:sp>
      <p:sp>
        <p:nvSpPr>
          <p:cNvPr id="36867" name="Line 13"/>
          <p:cNvSpPr>
            <a:spLocks noChangeShapeType="1"/>
          </p:cNvSpPr>
          <p:nvPr/>
        </p:nvSpPr>
        <p:spPr bwMode="auto">
          <a:xfrm>
            <a:off x="71438" y="508000"/>
            <a:ext cx="887253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8" name="Rectangle 1"/>
          <p:cNvSpPr>
            <a:spLocks noChangeArrowheads="1"/>
          </p:cNvSpPr>
          <p:nvPr/>
        </p:nvSpPr>
        <p:spPr bwMode="auto">
          <a:xfrm>
            <a:off x="366713" y="2057400"/>
            <a:ext cx="84105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>
                <a:latin typeface="Arial" panose="020B0604020202020204" pitchFamily="34" charset="0"/>
              </a:rPr>
              <a:t>Develop and utilize unmanned systems for more efficient and effective acquisition of environmental data to support NOAA’s navigation products and services.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180975" y="685800"/>
            <a:ext cx="87630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FFFF00"/>
                </a:solidFill>
                <a:latin typeface="Arial" panose="020B0604020202020204" pitchFamily="34" charset="0"/>
              </a:rPr>
              <a:t>Develop Enabling Technologies</a:t>
            </a: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- Support the development and adoption enabling technologies to advance unmanned systems and benefit conventional manned operations.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i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FFFF00"/>
                </a:solidFill>
                <a:latin typeface="Arial" panose="020B0604020202020204" pitchFamily="34" charset="0"/>
              </a:rPr>
              <a:t>Maintain Operational Expertise</a:t>
            </a: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- Develop and maintain operational expertise with unmanned systems.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i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FFFF00"/>
                </a:solidFill>
                <a:latin typeface="Arial" panose="020B0604020202020204" pitchFamily="34" charset="0"/>
              </a:rPr>
              <a:t>Operational Innovation</a:t>
            </a:r>
            <a:r>
              <a:rPr lang="en-US" altLang="en-US" sz="2400">
                <a:latin typeface="Arial" panose="020B0604020202020204" pitchFamily="34" charset="0"/>
              </a:rPr>
              <a:t> - Support the development and transfer-to-operations of unmanned systems that benefit Coast Survey and NOAA missions.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i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FFFF00"/>
                </a:solidFill>
                <a:latin typeface="Arial" panose="020B0604020202020204" pitchFamily="34" charset="0"/>
              </a:rPr>
              <a:t>Collaborate</a:t>
            </a:r>
            <a:r>
              <a:rPr lang="en-US" altLang="en-US" sz="2400">
                <a:latin typeface="Arial" panose="020B0604020202020204" pitchFamily="34" charset="0"/>
              </a:rPr>
              <a:t> - Collaborate with government, academic, and industry partners to share expertise and resources and to direct and expedite system development.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1913" y="73025"/>
            <a:ext cx="9144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4538" indent="-7445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Arial" panose="020B0604020202020204" pitchFamily="34" charset="0"/>
              </a:rPr>
              <a:t>Strategy</a:t>
            </a:r>
          </a:p>
        </p:txBody>
      </p:sp>
      <p:sp>
        <p:nvSpPr>
          <p:cNvPr id="38916" name="Line 13"/>
          <p:cNvSpPr>
            <a:spLocks noChangeShapeType="1"/>
          </p:cNvSpPr>
          <p:nvPr/>
        </p:nvSpPr>
        <p:spPr bwMode="auto">
          <a:xfrm>
            <a:off x="71438" y="508000"/>
            <a:ext cx="887253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36575"/>
            <a:ext cx="8963025" cy="5878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FFFF00"/>
                </a:solidFill>
              </a:rPr>
              <a:t>Develop Enabling Technologies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Activities</a:t>
            </a:r>
            <a:r>
              <a:rPr lang="en-US" sz="2000" dirty="0"/>
              <a:t> - Software Development (Charlene, </a:t>
            </a:r>
            <a:r>
              <a:rPr lang="en-US" sz="2000" dirty="0" err="1"/>
              <a:t>TensorScan</a:t>
            </a:r>
            <a:r>
              <a:rPr lang="en-US" sz="2000" dirty="0"/>
              <a:t>), Data Radio Evaluation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2019 Goal</a:t>
            </a:r>
            <a:r>
              <a:rPr lang="en-US" sz="2000" dirty="0"/>
              <a:t> - Reduce shipboard data processing effort 50% from 2017 level </a:t>
            </a:r>
            <a:endParaRPr lang="en-US" sz="2400" b="1" i="1" dirty="0">
              <a:solidFill>
                <a:srgbClr val="FFFF00"/>
              </a:solidFill>
            </a:endParaRPr>
          </a:p>
          <a:p>
            <a:pPr>
              <a:defRPr/>
            </a:pPr>
            <a:endParaRPr lang="en-US" sz="1200" b="1" i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2400" b="1" i="1" dirty="0">
                <a:solidFill>
                  <a:srgbClr val="FFFF00"/>
                </a:solidFill>
              </a:rPr>
              <a:t>Maintain Operational Expertise</a:t>
            </a:r>
            <a:endParaRPr lang="en-US" sz="2400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Activities</a:t>
            </a:r>
            <a:r>
              <a:rPr lang="en-US" sz="2000" dirty="0"/>
              <a:t> – </a:t>
            </a:r>
            <a:r>
              <a:rPr lang="en-US" sz="2000" dirty="0" err="1"/>
              <a:t>UxS</a:t>
            </a:r>
            <a:r>
              <a:rPr lang="en-US" sz="2000" dirty="0"/>
              <a:t> Operational Team in Stennis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2019 Goal</a:t>
            </a:r>
            <a:r>
              <a:rPr lang="en-US" sz="2000" dirty="0"/>
              <a:t> – Team fully staffed and resourced to conduct Coast Survey and inter-disciplinary missions</a:t>
            </a:r>
            <a:endParaRPr lang="en-US" sz="2400" b="1" i="1" dirty="0">
              <a:solidFill>
                <a:srgbClr val="FFFF00"/>
              </a:solidFill>
            </a:endParaRPr>
          </a:p>
          <a:p>
            <a:pPr>
              <a:defRPr/>
            </a:pPr>
            <a:endParaRPr lang="en-US" sz="1200" b="1" i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2400" b="1" i="1" dirty="0">
                <a:solidFill>
                  <a:srgbClr val="FFFF00"/>
                </a:solidFill>
              </a:rPr>
              <a:t>Operational Innovation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Activities</a:t>
            </a:r>
            <a:r>
              <a:rPr lang="en-US" sz="2000" dirty="0"/>
              <a:t> – Optionally-manned Launch Conversions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2019 Goal</a:t>
            </a:r>
            <a:r>
              <a:rPr lang="en-US" sz="2000" dirty="0"/>
              <a:t> – Operational use of launch in unmanned configuration</a:t>
            </a:r>
            <a:endParaRPr lang="en-US" sz="2400" b="1" i="1" dirty="0">
              <a:solidFill>
                <a:srgbClr val="FFFF00"/>
              </a:solidFill>
            </a:endParaRPr>
          </a:p>
          <a:p>
            <a:pPr>
              <a:defRPr/>
            </a:pPr>
            <a:endParaRPr lang="en-US" sz="1200" b="1" i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2400" b="1" i="1" dirty="0">
                <a:solidFill>
                  <a:srgbClr val="FFFF00"/>
                </a:solidFill>
              </a:rPr>
              <a:t>Collaborate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Activities</a:t>
            </a:r>
            <a:r>
              <a:rPr lang="en-US" sz="2000" dirty="0"/>
              <a:t> – </a:t>
            </a:r>
            <a:r>
              <a:rPr lang="en-US" sz="2000" dirty="0" err="1"/>
              <a:t>SailDrone</a:t>
            </a:r>
            <a:r>
              <a:rPr lang="en-US" sz="2000" dirty="0"/>
              <a:t> CRADA, USM and UNH partnerships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2019 Goal</a:t>
            </a:r>
            <a:r>
              <a:rPr lang="en-US" sz="2000" dirty="0"/>
              <a:t> – Integration and operation of seafloor mapping sonar on </a:t>
            </a:r>
            <a:r>
              <a:rPr lang="en-US" sz="2000" dirty="0" err="1"/>
              <a:t>SailDrone</a:t>
            </a:r>
            <a:r>
              <a:rPr lang="en-US" sz="2000" dirty="0"/>
              <a:t>.   </a:t>
            </a:r>
            <a:endParaRPr lang="en-US" sz="2000" b="1" i="1" dirty="0"/>
          </a:p>
          <a:p>
            <a:pPr>
              <a:defRPr/>
            </a:pPr>
            <a:endParaRPr lang="en-US" sz="2400" dirty="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1913" y="73025"/>
            <a:ext cx="9144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4538" indent="-7445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Arial" panose="020B0604020202020204" pitchFamily="34" charset="0"/>
              </a:rPr>
              <a:t>Strategy</a:t>
            </a:r>
          </a:p>
        </p:txBody>
      </p:sp>
      <p:sp>
        <p:nvSpPr>
          <p:cNvPr id="40964" name="Line 13"/>
          <p:cNvSpPr>
            <a:spLocks noChangeShapeType="1"/>
          </p:cNvSpPr>
          <p:nvPr/>
        </p:nvSpPr>
        <p:spPr bwMode="auto">
          <a:xfrm>
            <a:off x="71438" y="508000"/>
            <a:ext cx="887253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485188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entagon 96"/>
          <p:cNvSpPr/>
          <p:nvPr/>
        </p:nvSpPr>
        <p:spPr>
          <a:xfrm>
            <a:off x="7945438" y="2913063"/>
            <a:ext cx="1036637" cy="6858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3" name="Pentagon 72"/>
          <p:cNvSpPr/>
          <p:nvPr/>
        </p:nvSpPr>
        <p:spPr>
          <a:xfrm>
            <a:off x="7199313" y="2913063"/>
            <a:ext cx="1166812" cy="685800"/>
          </a:xfrm>
          <a:prstGeom prst="homePlat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4" name="Pentagon 73"/>
          <p:cNvSpPr/>
          <p:nvPr/>
        </p:nvSpPr>
        <p:spPr>
          <a:xfrm>
            <a:off x="6746875" y="2914650"/>
            <a:ext cx="1036638" cy="6858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5" name="Pentagon 64"/>
          <p:cNvSpPr/>
          <p:nvPr/>
        </p:nvSpPr>
        <p:spPr>
          <a:xfrm>
            <a:off x="5959475" y="2913063"/>
            <a:ext cx="1166813" cy="685800"/>
          </a:xfrm>
          <a:prstGeom prst="homePlat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6" name="Pentagon 65"/>
          <p:cNvSpPr/>
          <p:nvPr/>
        </p:nvSpPr>
        <p:spPr>
          <a:xfrm>
            <a:off x="5570538" y="2913063"/>
            <a:ext cx="952500" cy="6858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7" name="Pentagon 56"/>
          <p:cNvSpPr/>
          <p:nvPr/>
        </p:nvSpPr>
        <p:spPr>
          <a:xfrm>
            <a:off x="4784725" y="2914650"/>
            <a:ext cx="1166813" cy="685800"/>
          </a:xfrm>
          <a:prstGeom prst="homePlat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8" name="Pentagon 57"/>
          <p:cNvSpPr/>
          <p:nvPr/>
        </p:nvSpPr>
        <p:spPr>
          <a:xfrm>
            <a:off x="4284663" y="2913063"/>
            <a:ext cx="1112837" cy="6858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1" name="Pentagon 60"/>
          <p:cNvSpPr/>
          <p:nvPr/>
        </p:nvSpPr>
        <p:spPr>
          <a:xfrm>
            <a:off x="3873500" y="2913063"/>
            <a:ext cx="939800" cy="685800"/>
          </a:xfrm>
          <a:prstGeom prst="homePlat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3" name="Pentagon 102"/>
          <p:cNvSpPr/>
          <p:nvPr/>
        </p:nvSpPr>
        <p:spPr>
          <a:xfrm>
            <a:off x="3133725" y="2913063"/>
            <a:ext cx="1122363" cy="6858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9" name="Pentagon 48"/>
          <p:cNvSpPr/>
          <p:nvPr/>
        </p:nvSpPr>
        <p:spPr>
          <a:xfrm>
            <a:off x="2533650" y="2913063"/>
            <a:ext cx="1166813" cy="685800"/>
          </a:xfrm>
          <a:prstGeom prst="homePlat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0" name="Pentagon 49"/>
          <p:cNvSpPr/>
          <p:nvPr/>
        </p:nvSpPr>
        <p:spPr>
          <a:xfrm>
            <a:off x="2082800" y="2913063"/>
            <a:ext cx="1036638" cy="6858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954338" y="3076575"/>
            <a:ext cx="77628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2009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413000" y="3079750"/>
            <a:ext cx="7762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2008</a:t>
            </a:r>
          </a:p>
        </p:txBody>
      </p:sp>
      <p:sp>
        <p:nvSpPr>
          <p:cNvPr id="22543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4538" indent="-7445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300" b="1" i="1">
                <a:latin typeface="Arial" panose="020B0604020202020204" pitchFamily="34" charset="0"/>
              </a:rPr>
              <a:t>Coast Survey’s </a:t>
            </a:r>
            <a:r>
              <a:rPr lang="en-US" altLang="en-US" sz="2400" b="1" i="1">
                <a:latin typeface="Arial" panose="020B0604020202020204" pitchFamily="34" charset="0"/>
              </a:rPr>
              <a:t>Unmanned</a:t>
            </a:r>
            <a:r>
              <a:rPr lang="en-US" altLang="en-US" sz="2300" b="1" i="1">
                <a:latin typeface="Arial" panose="020B0604020202020204" pitchFamily="34" charset="0"/>
              </a:rPr>
              <a:t> Systems Experience</a:t>
            </a:r>
          </a:p>
        </p:txBody>
      </p:sp>
      <p:sp>
        <p:nvSpPr>
          <p:cNvPr id="22544" name="Line 13"/>
          <p:cNvSpPr>
            <a:spLocks noChangeShapeType="1"/>
          </p:cNvSpPr>
          <p:nvPr/>
        </p:nvSpPr>
        <p:spPr bwMode="auto">
          <a:xfrm>
            <a:off x="71438" y="508000"/>
            <a:ext cx="887253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Pentagon 103"/>
          <p:cNvSpPr/>
          <p:nvPr/>
        </p:nvSpPr>
        <p:spPr>
          <a:xfrm>
            <a:off x="1492250" y="2913063"/>
            <a:ext cx="1084263" cy="685800"/>
          </a:xfrm>
          <a:prstGeom prst="homePlat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5" name="Pentagon 104"/>
          <p:cNvSpPr/>
          <p:nvPr/>
        </p:nvSpPr>
        <p:spPr>
          <a:xfrm>
            <a:off x="989013" y="2913063"/>
            <a:ext cx="1036637" cy="6858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6" name="Pentagon 105"/>
          <p:cNvSpPr/>
          <p:nvPr/>
        </p:nvSpPr>
        <p:spPr>
          <a:xfrm>
            <a:off x="460375" y="2913063"/>
            <a:ext cx="1036638" cy="685800"/>
          </a:xfrm>
          <a:prstGeom prst="homePlat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7" name="Pentagon 106"/>
          <p:cNvSpPr/>
          <p:nvPr/>
        </p:nvSpPr>
        <p:spPr>
          <a:xfrm>
            <a:off x="261938" y="2913063"/>
            <a:ext cx="692150" cy="6858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1858963" y="3074988"/>
            <a:ext cx="7778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2007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320800" y="3074988"/>
            <a:ext cx="77628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2006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84225" y="3084513"/>
            <a:ext cx="7762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2005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98438" y="3084513"/>
            <a:ext cx="77628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2004</a:t>
            </a:r>
          </a:p>
        </p:txBody>
      </p:sp>
      <p:sp>
        <p:nvSpPr>
          <p:cNvPr id="22553" name="TextBox 5"/>
          <p:cNvSpPr txBox="1">
            <a:spLocks noChangeArrowheads="1"/>
          </p:cNvSpPr>
          <p:nvPr/>
        </p:nvSpPr>
        <p:spPr bwMode="auto">
          <a:xfrm>
            <a:off x="234950" y="704850"/>
            <a:ext cx="2865438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Began Small AUV Evaluation</a:t>
            </a:r>
          </a:p>
        </p:txBody>
      </p:sp>
      <p:sp>
        <p:nvSpPr>
          <p:cNvPr id="22554" name="TextBox 119"/>
          <p:cNvSpPr txBox="1">
            <a:spLocks noChangeArrowheads="1"/>
          </p:cNvSpPr>
          <p:nvPr/>
        </p:nvSpPr>
        <p:spPr bwMode="auto">
          <a:xfrm>
            <a:off x="688975" y="1479550"/>
            <a:ext cx="1724025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Safe Seas Demo</a:t>
            </a:r>
          </a:p>
        </p:txBody>
      </p:sp>
      <p:sp>
        <p:nvSpPr>
          <p:cNvPr id="22555" name="TextBox 120"/>
          <p:cNvSpPr txBox="1">
            <a:spLocks noChangeArrowheads="1"/>
          </p:cNvSpPr>
          <p:nvPr/>
        </p:nvSpPr>
        <p:spPr bwMode="auto">
          <a:xfrm>
            <a:off x="1693863" y="2101850"/>
            <a:ext cx="2241550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Vieques UXO Survey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33400" y="1004888"/>
            <a:ext cx="0" cy="181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555750" y="1817688"/>
            <a:ext cx="0" cy="1014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35175" y="2620963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9" name="TextBox 128"/>
          <p:cNvSpPr txBox="1">
            <a:spLocks noChangeArrowheads="1"/>
          </p:cNvSpPr>
          <p:nvPr/>
        </p:nvSpPr>
        <p:spPr bwMode="auto">
          <a:xfrm>
            <a:off x="381000" y="3914775"/>
            <a:ext cx="2713038" cy="523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400">
                <a:latin typeface="Arial" panose="020B0604020202020204" pitchFamily="34" charset="0"/>
              </a:rPr>
              <a:t>FKNMS Survey</a:t>
            </a:r>
          </a:p>
          <a:p>
            <a:pPr algn="r" eaLnBrk="1" hangingPunct="1">
              <a:spcBef>
                <a:spcPct val="0"/>
              </a:spcBef>
            </a:pPr>
            <a:r>
              <a:rPr lang="en-US" altLang="en-US" sz="1400">
                <a:latin typeface="Arial" panose="020B0604020202020204" pitchFamily="34" charset="0"/>
              </a:rPr>
              <a:t>Hurricane Ike Response</a:t>
            </a:r>
          </a:p>
        </p:txBody>
      </p:sp>
      <p:sp>
        <p:nvSpPr>
          <p:cNvPr id="22560" name="TextBox 135"/>
          <p:cNvSpPr txBox="1">
            <a:spLocks noChangeArrowheads="1"/>
          </p:cNvSpPr>
          <p:nvPr/>
        </p:nvSpPr>
        <p:spPr bwMode="auto">
          <a:xfrm>
            <a:off x="3209925" y="3916363"/>
            <a:ext cx="1062038" cy="5222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CTD AUV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Testing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730625" y="3657600"/>
            <a:ext cx="0" cy="257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62" name="TextBox 138"/>
          <p:cNvSpPr txBox="1">
            <a:spLocks noChangeArrowheads="1"/>
          </p:cNvSpPr>
          <p:nvPr/>
        </p:nvSpPr>
        <p:spPr bwMode="auto">
          <a:xfrm>
            <a:off x="3200400" y="4614863"/>
            <a:ext cx="2311400" cy="5222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Emergency Response AUV Team Formalized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408488" y="3656013"/>
            <a:ext cx="6350" cy="958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64" name="TextBox 144"/>
          <p:cNvSpPr txBox="1">
            <a:spLocks noChangeArrowheads="1"/>
          </p:cNvSpPr>
          <p:nvPr/>
        </p:nvSpPr>
        <p:spPr bwMode="auto">
          <a:xfrm>
            <a:off x="3543300" y="687388"/>
            <a:ext cx="2287588" cy="523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Began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Bathy AUV Evaluation</a:t>
            </a:r>
          </a:p>
        </p:txBody>
      </p:sp>
      <p:sp>
        <p:nvSpPr>
          <p:cNvPr id="22565" name="TextBox 149"/>
          <p:cNvSpPr txBox="1">
            <a:spLocks noChangeArrowheads="1"/>
          </p:cNvSpPr>
          <p:nvPr/>
        </p:nvSpPr>
        <p:spPr bwMode="auto">
          <a:xfrm>
            <a:off x="4818063" y="1412875"/>
            <a:ext cx="1938337" cy="58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Bathy AUV Testing (Hassler)</a:t>
            </a:r>
          </a:p>
        </p:txBody>
      </p:sp>
      <p:cxnSp>
        <p:nvCxnSpPr>
          <p:cNvPr id="12349" name="Straight Arrow Connector 12348"/>
          <p:cNvCxnSpPr/>
          <p:nvPr/>
        </p:nvCxnSpPr>
        <p:spPr>
          <a:xfrm>
            <a:off x="5368925" y="1997075"/>
            <a:ext cx="0" cy="865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222875" y="3079750"/>
            <a:ext cx="7762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660900" y="3073400"/>
            <a:ext cx="7762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087813" y="3076575"/>
            <a:ext cx="77628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546475" y="3079750"/>
            <a:ext cx="7762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75400" y="3082925"/>
            <a:ext cx="7762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788025" y="3082925"/>
            <a:ext cx="7762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218488" y="3076575"/>
            <a:ext cx="77628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2018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624763" y="3081338"/>
            <a:ext cx="776287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2017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989763" y="3078163"/>
            <a:ext cx="77628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2016</a:t>
            </a: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7604125" y="3270250"/>
            <a:ext cx="0" cy="123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2538413" y="3657600"/>
            <a:ext cx="0" cy="257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22564" idx="2"/>
          </p:cNvCxnSpPr>
          <p:nvPr/>
        </p:nvCxnSpPr>
        <p:spPr>
          <a:xfrm flipH="1">
            <a:off x="4683125" y="1211263"/>
            <a:ext cx="3175" cy="163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H="1">
            <a:off x="5826125" y="2009775"/>
            <a:ext cx="11113" cy="835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80" name="TextBox 149"/>
          <p:cNvSpPr txBox="1">
            <a:spLocks noChangeArrowheads="1"/>
          </p:cNvSpPr>
          <p:nvPr/>
        </p:nvSpPr>
        <p:spPr bwMode="auto">
          <a:xfrm>
            <a:off x="5951538" y="2085975"/>
            <a:ext cx="1744662" cy="523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Interdisciplinary Surveys (Shimada)</a:t>
            </a:r>
          </a:p>
        </p:txBody>
      </p:sp>
      <p:sp>
        <p:nvSpPr>
          <p:cNvPr id="22581" name="TextBox 138"/>
          <p:cNvSpPr txBox="1">
            <a:spLocks noChangeArrowheads="1"/>
          </p:cNvSpPr>
          <p:nvPr/>
        </p:nvSpPr>
        <p:spPr bwMode="auto">
          <a:xfrm>
            <a:off x="5715000" y="3876675"/>
            <a:ext cx="1284288" cy="5222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Small USVs (TJ)</a:t>
            </a:r>
          </a:p>
        </p:txBody>
      </p:sp>
      <p:sp>
        <p:nvSpPr>
          <p:cNvPr id="22582" name="TextBox 138"/>
          <p:cNvSpPr txBox="1">
            <a:spLocks noChangeArrowheads="1"/>
          </p:cNvSpPr>
          <p:nvPr/>
        </p:nvSpPr>
        <p:spPr bwMode="auto">
          <a:xfrm>
            <a:off x="5908675" y="4468813"/>
            <a:ext cx="1673225" cy="5222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USV Charter (Nancy Foster)</a:t>
            </a:r>
          </a:p>
        </p:txBody>
      </p:sp>
      <p:sp>
        <p:nvSpPr>
          <p:cNvPr id="22583" name="TextBox 149"/>
          <p:cNvSpPr txBox="1">
            <a:spLocks noChangeArrowheads="1"/>
          </p:cNvSpPr>
          <p:nvPr/>
        </p:nvSpPr>
        <p:spPr bwMode="auto">
          <a:xfrm>
            <a:off x="6824663" y="5137150"/>
            <a:ext cx="1311275" cy="523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NRT1 UxS Team</a:t>
            </a:r>
          </a:p>
        </p:txBody>
      </p:sp>
      <p:sp>
        <p:nvSpPr>
          <p:cNvPr id="22584" name="TextBox 138"/>
          <p:cNvSpPr txBox="1">
            <a:spLocks noChangeArrowheads="1"/>
          </p:cNvSpPr>
          <p:nvPr/>
        </p:nvSpPr>
        <p:spPr bwMode="auto">
          <a:xfrm>
            <a:off x="7945438" y="2087563"/>
            <a:ext cx="1076325" cy="523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Arctic USV Survey</a:t>
            </a:r>
          </a:p>
        </p:txBody>
      </p:sp>
      <p:sp>
        <p:nvSpPr>
          <p:cNvPr id="22585" name="TextBox 138"/>
          <p:cNvSpPr txBox="1">
            <a:spLocks noChangeArrowheads="1"/>
          </p:cNvSpPr>
          <p:nvPr/>
        </p:nvSpPr>
        <p:spPr bwMode="auto">
          <a:xfrm>
            <a:off x="7945438" y="3840163"/>
            <a:ext cx="1087437" cy="5222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AHSL Conversion</a:t>
            </a:r>
          </a:p>
        </p:txBody>
      </p:sp>
      <p:cxnSp>
        <p:nvCxnSpPr>
          <p:cNvPr id="127" name="Straight Arrow Connector 126"/>
          <p:cNvCxnSpPr/>
          <p:nvPr/>
        </p:nvCxnSpPr>
        <p:spPr>
          <a:xfrm flipH="1">
            <a:off x="7188200" y="2620963"/>
            <a:ext cx="3175" cy="258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7618413" y="2620963"/>
            <a:ext cx="6350" cy="268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V="1">
            <a:off x="6573838" y="3656013"/>
            <a:ext cx="0" cy="220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H="1" flipV="1">
            <a:off x="7188200" y="3624263"/>
            <a:ext cx="11113" cy="844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H="1" flipV="1">
            <a:off x="7735888" y="3638550"/>
            <a:ext cx="17462" cy="149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V="1">
            <a:off x="8458200" y="3624263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8448675" y="2611438"/>
            <a:ext cx="7938" cy="269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93" name="TextBox 138"/>
          <p:cNvSpPr txBox="1">
            <a:spLocks noChangeArrowheads="1"/>
          </p:cNvSpPr>
          <p:nvPr/>
        </p:nvSpPr>
        <p:spPr bwMode="auto">
          <a:xfrm>
            <a:off x="7273925" y="1430338"/>
            <a:ext cx="1076325" cy="5222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Saildrone Dataset</a:t>
            </a:r>
          </a:p>
        </p:txBody>
      </p:sp>
      <p:cxnSp>
        <p:nvCxnSpPr>
          <p:cNvPr id="135" name="Straight Arrow Connector 134"/>
          <p:cNvCxnSpPr/>
          <p:nvPr/>
        </p:nvCxnSpPr>
        <p:spPr>
          <a:xfrm>
            <a:off x="7812088" y="1954213"/>
            <a:ext cx="0" cy="935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13"/>
          <p:cNvSpPr>
            <a:spLocks noChangeShapeType="1"/>
          </p:cNvSpPr>
          <p:nvPr/>
        </p:nvSpPr>
        <p:spPr bwMode="auto">
          <a:xfrm>
            <a:off x="71438" y="508000"/>
            <a:ext cx="887253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0" y="20638"/>
            <a:ext cx="929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Arial" panose="020B0604020202020204" pitchFamily="34" charset="0"/>
              </a:rPr>
              <a:t>Coast Survey’s Unmanned Systems In Operation or Evaluated</a:t>
            </a:r>
          </a:p>
        </p:txBody>
      </p:sp>
      <p:pic>
        <p:nvPicPr>
          <p:cNvPr id="23557" name="Picture 3" descr="C:\Users\Rob.Downs\Documents\Projects\Autonomy\AUV\Emergency Response AUV\Images\TBNMS\316515_10150359691824068_1642642483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6" y="903288"/>
            <a:ext cx="2037500" cy="13509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4" descr="C:\Users\Rob.Downs\Documents\Projects\Autonomy\AUV\VCT HarborScan\2012-06-04 VCT UUV\IMG_63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909052"/>
            <a:ext cx="1905036" cy="127002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15" y="916353"/>
            <a:ext cx="1960221" cy="13068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Box 2"/>
          <p:cNvSpPr txBox="1">
            <a:spLocks noChangeArrowheads="1"/>
          </p:cNvSpPr>
          <p:nvPr/>
        </p:nvSpPr>
        <p:spPr bwMode="auto">
          <a:xfrm>
            <a:off x="242888" y="528638"/>
            <a:ext cx="699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Currently Owned Systems (Located with NRT1 – Stennis, MS)</a:t>
            </a:r>
          </a:p>
        </p:txBody>
      </p:sp>
      <p:sp>
        <p:nvSpPr>
          <p:cNvPr id="24584" name="TextBox 4"/>
          <p:cNvSpPr txBox="1">
            <a:spLocks noChangeArrowheads="1"/>
          </p:cNvSpPr>
          <p:nvPr/>
        </p:nvSpPr>
        <p:spPr bwMode="auto">
          <a:xfrm>
            <a:off x="241300" y="2260600"/>
            <a:ext cx="2362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Hydroid REMUS-100</a:t>
            </a:r>
          </a:p>
        </p:txBody>
      </p:sp>
      <p:sp>
        <p:nvSpPr>
          <p:cNvPr id="24585" name="TextBox 17"/>
          <p:cNvSpPr txBox="1">
            <a:spLocks noChangeArrowheads="1"/>
          </p:cNvSpPr>
          <p:nvPr/>
        </p:nvSpPr>
        <p:spPr bwMode="auto">
          <a:xfrm>
            <a:off x="241300" y="4159250"/>
            <a:ext cx="2017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VCT Harborscan (Retired)</a:t>
            </a:r>
          </a:p>
        </p:txBody>
      </p:sp>
      <p:sp>
        <p:nvSpPr>
          <p:cNvPr id="24586" name="TextBox 18"/>
          <p:cNvSpPr txBox="1">
            <a:spLocks noChangeArrowheads="1"/>
          </p:cNvSpPr>
          <p:nvPr/>
        </p:nvSpPr>
        <p:spPr bwMode="auto">
          <a:xfrm>
            <a:off x="2332038" y="2241550"/>
            <a:ext cx="2362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Hydroid REMUS-600</a:t>
            </a:r>
          </a:p>
        </p:txBody>
      </p:sp>
      <p:pic>
        <p:nvPicPr>
          <p:cNvPr id="23566" name="Picture 11" descr="C:\Users\Rob.Downs\Documents\Projects\Autonomy\AUV\Bathy AUV\Hassler Ops\2013\Images\Leg2\P107039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17575"/>
            <a:ext cx="1791890" cy="134391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TextBox 20"/>
          <p:cNvSpPr txBox="1">
            <a:spLocks noChangeArrowheads="1"/>
          </p:cNvSpPr>
          <p:nvPr/>
        </p:nvSpPr>
        <p:spPr bwMode="auto">
          <a:xfrm>
            <a:off x="4181475" y="2241550"/>
            <a:ext cx="2527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Teledyne Oceanscience Z-Boat (2) </a:t>
            </a:r>
          </a:p>
        </p:txBody>
      </p:sp>
      <p:sp>
        <p:nvSpPr>
          <p:cNvPr id="24589" name="TextBox 21"/>
          <p:cNvSpPr txBox="1">
            <a:spLocks noChangeArrowheads="1"/>
          </p:cNvSpPr>
          <p:nvPr/>
        </p:nvSpPr>
        <p:spPr bwMode="auto">
          <a:xfrm>
            <a:off x="214313" y="5924550"/>
            <a:ext cx="2551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ASV C-Worker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(UNH CCOM/JHC)</a:t>
            </a:r>
          </a:p>
        </p:txBody>
      </p:sp>
      <p:sp>
        <p:nvSpPr>
          <p:cNvPr id="24590" name="TextBox 24"/>
          <p:cNvSpPr txBox="1">
            <a:spLocks noChangeArrowheads="1"/>
          </p:cNvSpPr>
          <p:nvPr/>
        </p:nvSpPr>
        <p:spPr bwMode="auto">
          <a:xfrm>
            <a:off x="204788" y="4454525"/>
            <a:ext cx="412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Collaborative Systems</a:t>
            </a:r>
          </a:p>
        </p:txBody>
      </p:sp>
      <p:pic>
        <p:nvPicPr>
          <p:cNvPr id="24591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863600"/>
            <a:ext cx="2103437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2" name="TextBox 2"/>
          <p:cNvSpPr txBox="1">
            <a:spLocks noChangeArrowheads="1"/>
          </p:cNvSpPr>
          <p:nvPr/>
        </p:nvSpPr>
        <p:spPr bwMode="auto">
          <a:xfrm>
            <a:off x="225425" y="2538413"/>
            <a:ext cx="4119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Previously Owned Systems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64" y="2938867"/>
            <a:ext cx="1694417" cy="1270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36769"/>
            <a:ext cx="1707595" cy="12806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816318"/>
            <a:ext cx="1600199" cy="115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24596" name="TextBox 17"/>
          <p:cNvSpPr txBox="1">
            <a:spLocks noChangeArrowheads="1"/>
          </p:cNvSpPr>
          <p:nvPr/>
        </p:nvSpPr>
        <p:spPr bwMode="auto">
          <a:xfrm>
            <a:off x="2335213" y="4168775"/>
            <a:ext cx="2312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OceanServer Iver (Transferred)	</a:t>
            </a:r>
          </a:p>
        </p:txBody>
      </p:sp>
      <p:sp>
        <p:nvSpPr>
          <p:cNvPr id="24597" name="TextBox 17"/>
          <p:cNvSpPr txBox="1">
            <a:spLocks noChangeArrowheads="1"/>
          </p:cNvSpPr>
          <p:nvPr/>
        </p:nvSpPr>
        <p:spPr bwMode="auto">
          <a:xfrm>
            <a:off x="4718050" y="4178300"/>
            <a:ext cx="2017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REMUS-600 (Lost)</a:t>
            </a:r>
          </a:p>
        </p:txBody>
      </p:sp>
      <p:sp>
        <p:nvSpPr>
          <p:cNvPr id="24598" name="TextBox 20"/>
          <p:cNvSpPr txBox="1">
            <a:spLocks noChangeArrowheads="1"/>
          </p:cNvSpPr>
          <p:nvPr/>
        </p:nvSpPr>
        <p:spPr bwMode="auto">
          <a:xfrm>
            <a:off x="6708775" y="2220913"/>
            <a:ext cx="2373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Seafloor Systems Echoboat (2)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82343" y="4788711"/>
            <a:ext cx="1616814" cy="12104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24600" name="TextBox 22"/>
          <p:cNvSpPr txBox="1">
            <a:spLocks noChangeArrowheads="1"/>
          </p:cNvSpPr>
          <p:nvPr/>
        </p:nvSpPr>
        <p:spPr bwMode="auto">
          <a:xfrm>
            <a:off x="2097088" y="5962650"/>
            <a:ext cx="2551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ASV C-Worker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(USM)</a:t>
            </a:r>
          </a:p>
        </p:txBody>
      </p:sp>
      <p:sp>
        <p:nvSpPr>
          <p:cNvPr id="24601" name="TextBox 22"/>
          <p:cNvSpPr txBox="1">
            <a:spLocks noChangeArrowheads="1"/>
          </p:cNvSpPr>
          <p:nvPr/>
        </p:nvSpPr>
        <p:spPr bwMode="auto">
          <a:xfrm>
            <a:off x="4840288" y="5972175"/>
            <a:ext cx="2551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Optionally-manned Survey Launch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(NOAA Ship </a:t>
            </a:r>
            <a:r>
              <a:rPr lang="en-US" altLang="en-US" sz="1200" i="1">
                <a:latin typeface="Arial" panose="020B0604020202020204" pitchFamily="34" charset="0"/>
              </a:rPr>
              <a:t>Rainier</a:t>
            </a:r>
            <a:r>
              <a:rPr lang="en-US" altLang="en-US" sz="12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4602" name="TextBox 24"/>
          <p:cNvSpPr txBox="1">
            <a:spLocks noChangeArrowheads="1"/>
          </p:cNvSpPr>
          <p:nvPr/>
        </p:nvSpPr>
        <p:spPr bwMode="auto">
          <a:xfrm>
            <a:off x="4762500" y="4443413"/>
            <a:ext cx="412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Multi-Use Systems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2"/>
          <a:srcRect t="13005" b="23576"/>
          <a:stretch/>
        </p:blipFill>
        <p:spPr>
          <a:xfrm>
            <a:off x="4822825" y="4803775"/>
            <a:ext cx="1392238" cy="11795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7848600" cy="550585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Shoreline via UAS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5"/>
          <a:stretch/>
        </p:blipFill>
        <p:spPr bwMode="auto">
          <a:xfrm>
            <a:off x="190114" y="3512786"/>
            <a:ext cx="1875658" cy="2757014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A4431D5-1B33-458B-8AFD-CECCB0FA18CB}" type="slidenum">
              <a:rPr kumimoji="0" lang="en-US" smtClean="0"/>
              <a:pPr/>
              <a:t>4</a:t>
            </a:fld>
            <a:endParaRPr kumimoji="0"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114" y="961621"/>
            <a:ext cx="35363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tx2"/>
                </a:solidFill>
              </a:rPr>
              <a:t>2019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Training program at NGS facility in Corbin, 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Processing pipeline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Operational Field use of UAS with NRT in Cheboygan, MI</a:t>
            </a:r>
            <a:endParaRPr lang="en-US" altLang="en-US" sz="2000" i="1" dirty="0"/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042375"/>
            <a:ext cx="5638800" cy="202866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741" y="584080"/>
            <a:ext cx="4676566" cy="334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547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71438" y="574675"/>
            <a:ext cx="51101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000" b="1" dirty="0" smtClean="0"/>
              <a:t>Habitat Mapping on </a:t>
            </a:r>
            <a:r>
              <a:rPr lang="en-US" altLang="en-US" sz="2000" b="1" i="1" dirty="0" smtClean="0"/>
              <a:t>Nancy Foster </a:t>
            </a:r>
            <a:r>
              <a:rPr lang="en-US" altLang="en-US" sz="2000" b="1" dirty="0" smtClean="0"/>
              <a:t>– 2016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Chartered ASV Global C-Worker 5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Collaboration with NCCOS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Coordinated surveys with the ship to explore operational concepts and shipboard requirements</a:t>
            </a:r>
          </a:p>
        </p:txBody>
      </p:sp>
      <p:pic>
        <p:nvPicPr>
          <p:cNvPr id="2662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566738"/>
            <a:ext cx="236220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74763"/>
            <a:ext cx="19288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52763"/>
            <a:ext cx="3651250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4305300" y="2928938"/>
            <a:ext cx="48387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000" b="1" dirty="0"/>
              <a:t>Artic USV </a:t>
            </a:r>
            <a:r>
              <a:rPr lang="en-US" altLang="en-US" sz="2000" b="1" dirty="0" smtClean="0"/>
              <a:t>Survey – July 2018</a:t>
            </a:r>
            <a:endParaRPr lang="en-US" altLang="en-US" sz="2000" b="1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UNH’s ASV C-Worker 4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Collaboration </a:t>
            </a:r>
            <a:r>
              <a:rPr lang="en-US" altLang="en-US" sz="2000" dirty="0" smtClean="0"/>
              <a:t>with </a:t>
            </a:r>
            <a:r>
              <a:rPr lang="en-US" altLang="en-US" sz="2000" dirty="0"/>
              <a:t>UNH CCOM/JHC, </a:t>
            </a:r>
            <a:r>
              <a:rPr lang="en-US" altLang="en-US" sz="2000" dirty="0" smtClean="0"/>
              <a:t>NOAA </a:t>
            </a:r>
            <a:r>
              <a:rPr lang="en-US" altLang="en-US" sz="2000" dirty="0"/>
              <a:t>Ship </a:t>
            </a:r>
            <a:r>
              <a:rPr lang="en-US" altLang="en-US" sz="2000" i="1" dirty="0" err="1" smtClean="0"/>
              <a:t>Fairweather</a:t>
            </a:r>
            <a:endParaRPr lang="en-US" altLang="en-US" sz="2000" i="1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Tested </a:t>
            </a:r>
            <a:r>
              <a:rPr lang="en-US" sz="2000" dirty="0"/>
              <a:t>new operational </a:t>
            </a:r>
            <a:r>
              <a:rPr lang="en-US" sz="2000" dirty="0" smtClean="0"/>
              <a:t>models, identified </a:t>
            </a:r>
            <a:r>
              <a:rPr lang="en-US" sz="2000" dirty="0"/>
              <a:t>and </a:t>
            </a:r>
            <a:r>
              <a:rPr lang="en-US" sz="2000" dirty="0" smtClean="0"/>
              <a:t>solved technical short-comings, </a:t>
            </a:r>
            <a:r>
              <a:rPr lang="en-US" sz="2000" dirty="0"/>
              <a:t>and </a:t>
            </a:r>
            <a:r>
              <a:rPr lang="en-US" sz="2000" dirty="0" smtClean="0"/>
              <a:t>provided </a:t>
            </a:r>
            <a:r>
              <a:rPr lang="en-US" sz="2000" dirty="0"/>
              <a:t>experience to the ship’s crew in the operations and support of unmanned systems.</a:t>
            </a:r>
          </a:p>
        </p:txBody>
      </p:sp>
      <p:sp>
        <p:nvSpPr>
          <p:cNvPr id="26631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4538" indent="-7445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300" b="1" i="1">
                <a:latin typeface="Arial" panose="020B0604020202020204" pitchFamily="34" charset="0"/>
              </a:rPr>
              <a:t>Shipboard USV Demonstrations</a:t>
            </a:r>
          </a:p>
        </p:txBody>
      </p:sp>
      <p:sp>
        <p:nvSpPr>
          <p:cNvPr id="26632" name="Line 13"/>
          <p:cNvSpPr>
            <a:spLocks noChangeShapeType="1"/>
          </p:cNvSpPr>
          <p:nvPr/>
        </p:nvSpPr>
        <p:spPr bwMode="auto">
          <a:xfrm>
            <a:off x="71438" y="508000"/>
            <a:ext cx="887253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11838" y="868362"/>
            <a:ext cx="2882899" cy="216217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144463" y="620713"/>
            <a:ext cx="5562600" cy="3168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i="1" dirty="0"/>
              <a:t>Purpose</a:t>
            </a:r>
            <a:endParaRPr lang="en-US" sz="20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Maximize current infrastructure and expertise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Allow for expedited, moderately priced, and scalable means to integrate unmanned systems</a:t>
            </a:r>
          </a:p>
          <a:p>
            <a:pPr eaLnBrk="1" hangingPunct="1">
              <a:defRPr/>
            </a:pPr>
            <a:r>
              <a:rPr lang="en-US" sz="2000" b="1" i="1" dirty="0"/>
              <a:t>Expected Benefits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Platform to develop and test enabling technologies &amp; operational concepts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More effective use of survey personnel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Increased survey efficiency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4538" indent="-7445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300" b="1" i="1">
                <a:latin typeface="Arial" panose="020B0604020202020204" pitchFamily="34" charset="0"/>
              </a:rPr>
              <a:t>Recent Activities – Optionally Manned Survey Launch</a:t>
            </a:r>
          </a:p>
        </p:txBody>
      </p:sp>
      <p:sp>
        <p:nvSpPr>
          <p:cNvPr id="28677" name="Line 13"/>
          <p:cNvSpPr>
            <a:spLocks noChangeShapeType="1"/>
          </p:cNvSpPr>
          <p:nvPr/>
        </p:nvSpPr>
        <p:spPr bwMode="auto">
          <a:xfrm>
            <a:off x="71438" y="508000"/>
            <a:ext cx="887253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67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" r="5469" b="6297"/>
          <a:stretch>
            <a:fillRect/>
          </a:stretch>
        </p:blipFill>
        <p:spPr bwMode="auto">
          <a:xfrm>
            <a:off x="5486400" y="4505325"/>
            <a:ext cx="2209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2514600"/>
            <a:ext cx="25685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2713" y="3789363"/>
            <a:ext cx="5373687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i="1" dirty="0"/>
              <a:t>Status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Feb 2019 – Technical Acceptance of 1</a:t>
            </a:r>
            <a:r>
              <a:rPr lang="en-US" sz="2000" baseline="30000" dirty="0"/>
              <a:t>st</a:t>
            </a:r>
            <a:r>
              <a:rPr lang="en-US" sz="2000" dirty="0"/>
              <a:t> launch conversion on NOAA Ship RAINIER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Mar 2019 – Installation &amp; Acceptance of 2</a:t>
            </a:r>
            <a:r>
              <a:rPr lang="en-US" sz="2000" baseline="30000" dirty="0"/>
              <a:t>nd</a:t>
            </a:r>
            <a:r>
              <a:rPr lang="en-US" sz="2000" dirty="0"/>
              <a:t> launch conversion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Spring/Summer 2019 – At-sea operational testing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161925" y="630238"/>
            <a:ext cx="51816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000" b="1" i="1" dirty="0" err="1" smtClean="0"/>
              <a:t>SailDrone</a:t>
            </a:r>
            <a:endParaRPr lang="en-US" altLang="en-US" sz="2000" b="1" i="1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Collaboration with NOAA PMEL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Opportunistic mapping to support charting efforts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Potential Missions – Reconnaissance, chart assessment, and investigation of chart discrepancies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sz="2000" b="1" dirty="0"/>
          </a:p>
          <a:p>
            <a:pPr>
              <a:defRPr/>
            </a:pPr>
            <a:r>
              <a:rPr lang="en-US" altLang="en-US" sz="2000" b="1" dirty="0" smtClean="0"/>
              <a:t>UNH </a:t>
            </a:r>
            <a:r>
              <a:rPr lang="en-US" altLang="en-US" sz="2000" b="1" dirty="0" err="1" smtClean="0"/>
              <a:t>iXBlue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DriX</a:t>
            </a:r>
            <a:r>
              <a:rPr lang="en-US" altLang="en-US" sz="2000" b="1" dirty="0" smtClean="0"/>
              <a:t> ASV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Testing and evaluation of the long endurance </a:t>
            </a:r>
            <a:r>
              <a:rPr lang="en-US" altLang="en-US" sz="2000" dirty="0" err="1" smtClean="0"/>
              <a:t>iXBlue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DriX</a:t>
            </a:r>
            <a:r>
              <a:rPr lang="en-US" altLang="en-US" sz="2000" dirty="0" smtClean="0"/>
              <a:t> ASV through UNH’s industrial partners program</a:t>
            </a:r>
          </a:p>
          <a:p>
            <a:pPr>
              <a:defRPr/>
            </a:pPr>
            <a:endParaRPr lang="en-US" altLang="en-US" sz="2000" dirty="0"/>
          </a:p>
          <a:p>
            <a:pPr>
              <a:defRPr/>
            </a:pPr>
            <a:r>
              <a:rPr lang="en-US" altLang="en-US" sz="2000" b="1" dirty="0" smtClean="0"/>
              <a:t>USM </a:t>
            </a:r>
            <a:r>
              <a:rPr lang="en-US" altLang="en-US" sz="2000" b="1" dirty="0" err="1" smtClean="0"/>
              <a:t>Saildrone</a:t>
            </a:r>
            <a:r>
              <a:rPr lang="en-US" altLang="en-US" sz="2000" b="1" dirty="0" smtClean="0"/>
              <a:t> Research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Testing and evaluation along the Gulf Coast to identify benefits to charting mission (</a:t>
            </a:r>
            <a:r>
              <a:rPr lang="en-US" altLang="en-US" sz="2000" smtClean="0"/>
              <a:t>cooperative agreement/grant)</a:t>
            </a: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endParaRPr lang="en-US" altLang="en-US" sz="2000" dirty="0" smtClean="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4538" indent="-7445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300" b="1" i="1">
                <a:latin typeface="Arial" panose="020B0604020202020204" pitchFamily="34" charset="0"/>
              </a:rPr>
              <a:t>Collaborative Activities</a:t>
            </a:r>
          </a:p>
        </p:txBody>
      </p:sp>
      <p:sp>
        <p:nvSpPr>
          <p:cNvPr id="30724" name="Line 13"/>
          <p:cNvSpPr>
            <a:spLocks noChangeShapeType="1"/>
          </p:cNvSpPr>
          <p:nvPr/>
        </p:nvSpPr>
        <p:spPr bwMode="auto">
          <a:xfrm>
            <a:off x="71438" y="508000"/>
            <a:ext cx="887253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2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3227388"/>
            <a:ext cx="3354388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630238"/>
            <a:ext cx="2628900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0"/>
            <a:ext cx="1960563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838200"/>
            <a:ext cx="8763000" cy="5200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Unmanned systems require the development of </a:t>
            </a:r>
            <a:r>
              <a:rPr lang="en-US" sz="2400" b="1" dirty="0">
                <a:solidFill>
                  <a:srgbClr val="FFFF00"/>
                </a:solidFill>
              </a:rPr>
              <a:t>enabling technologies</a:t>
            </a:r>
            <a:r>
              <a:rPr lang="en-US" sz="2400" dirty="0"/>
              <a:t>, such as automated data processing and high-bandwidth communications, that can also benefit manned operations.</a:t>
            </a:r>
            <a:br>
              <a:rPr lang="en-US" sz="2400" dirty="0"/>
            </a:br>
            <a:endParaRPr lang="en-US" sz="24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Unmanned systems should provide</a:t>
            </a:r>
            <a:r>
              <a:rPr lang="en-US" sz="2400" b="1" dirty="0">
                <a:solidFill>
                  <a:srgbClr val="FFFF00"/>
                </a:solidFill>
              </a:rPr>
              <a:t> new capabilities</a:t>
            </a:r>
            <a:r>
              <a:rPr lang="en-US" sz="2400" dirty="0"/>
              <a:t>; one-for-one replacement of manned platforms in existing mission profiles is not effective.</a:t>
            </a:r>
            <a:br>
              <a:rPr lang="en-US" sz="2400" dirty="0"/>
            </a:br>
            <a:endParaRPr lang="en-US" sz="24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Unmanned systems require skilled </a:t>
            </a:r>
            <a:r>
              <a:rPr lang="en-US" sz="2400" b="1" dirty="0">
                <a:solidFill>
                  <a:srgbClr val="FFFF00"/>
                </a:solidFill>
              </a:rPr>
              <a:t>personnel</a:t>
            </a:r>
            <a:r>
              <a:rPr lang="en-US" sz="2400" dirty="0"/>
              <a:t> to operate and maintain, and do not necessarily reduce staffing requirements, but can allow for the more effective use of personnel.</a:t>
            </a:r>
          </a:p>
          <a:p>
            <a:pPr eaLnBrk="1" hangingPunct="1">
              <a:defRPr/>
            </a:pPr>
            <a:endParaRPr lang="en-US" sz="2000" dirty="0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1913" y="73025"/>
            <a:ext cx="9144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4538" indent="-7445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Arial" panose="020B0604020202020204" pitchFamily="34" charset="0"/>
              </a:rPr>
              <a:t>Key Lessons Learned</a:t>
            </a:r>
          </a:p>
        </p:txBody>
      </p:sp>
      <p:sp>
        <p:nvSpPr>
          <p:cNvPr id="32772" name="Line 13"/>
          <p:cNvSpPr>
            <a:spLocks noChangeShapeType="1"/>
          </p:cNvSpPr>
          <p:nvPr/>
        </p:nvSpPr>
        <p:spPr bwMode="auto">
          <a:xfrm>
            <a:off x="71438" y="508000"/>
            <a:ext cx="887253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161925" y="685800"/>
            <a:ext cx="87630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Arial" panose="020B0604020202020204" pitchFamily="34" charset="0"/>
              </a:rPr>
              <a:t>Unmanned systems do not diminish the need for </a:t>
            </a: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ships</a:t>
            </a:r>
            <a:r>
              <a:rPr lang="en-US" altLang="en-US" sz="2400">
                <a:latin typeface="Arial" panose="020B0604020202020204" pitchFamily="34" charset="0"/>
              </a:rPr>
              <a:t>, which may be necessary to deliver systems to remote locations and provide operational control and logistical support.</a:t>
            </a:r>
            <a:br>
              <a:rPr lang="en-US" altLang="en-US" sz="2400">
                <a:latin typeface="Arial" panose="020B0604020202020204" pitchFamily="34" charset="0"/>
              </a:rPr>
            </a:b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Arial" panose="020B0604020202020204" pitchFamily="34" charset="0"/>
              </a:rPr>
              <a:t>Unmanned systems require unique shipboard and land-based </a:t>
            </a: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infrastructure</a:t>
            </a:r>
            <a:r>
              <a:rPr lang="en-US" altLang="en-US" sz="2400">
                <a:latin typeface="Arial" panose="020B0604020202020204" pitchFamily="34" charset="0"/>
              </a:rPr>
              <a:t>, including launch and recovery systems (LARS), maintenance facilities, and communications, for their safe and effective operation.</a:t>
            </a:r>
            <a:br>
              <a:rPr lang="en-US" altLang="en-US" sz="2400">
                <a:latin typeface="Arial" panose="020B0604020202020204" pitchFamily="34" charset="0"/>
              </a:rPr>
            </a:b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Arial" panose="020B0604020202020204" pitchFamily="34" charset="0"/>
              </a:rPr>
              <a:t>Unmanned systems require </a:t>
            </a: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supervision</a:t>
            </a:r>
            <a:r>
              <a:rPr lang="en-US" altLang="en-US" sz="2400">
                <a:latin typeface="Arial" panose="020B0604020202020204" pitchFamily="34" charset="0"/>
              </a:rPr>
              <a:t> on a spectrum ranging from remote-controlled to fully autonomous depending on the environment and system capabilities.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1913" y="73025"/>
            <a:ext cx="9144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4538" indent="-7445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Arial" panose="020B0604020202020204" pitchFamily="34" charset="0"/>
              </a:rPr>
              <a:t>Key Lessons Learned</a:t>
            </a:r>
          </a:p>
        </p:txBody>
      </p:sp>
      <p:sp>
        <p:nvSpPr>
          <p:cNvPr id="34820" name="Line 13"/>
          <p:cNvSpPr>
            <a:spLocks noChangeShapeType="1"/>
          </p:cNvSpPr>
          <p:nvPr/>
        </p:nvSpPr>
        <p:spPr bwMode="auto">
          <a:xfrm>
            <a:off x="71438" y="508000"/>
            <a:ext cx="887253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CS">
      <a:dk1>
        <a:sysClr val="windowText" lastClr="000000"/>
      </a:dk1>
      <a:lt1>
        <a:sysClr val="window" lastClr="FFFFFF"/>
      </a:lt1>
      <a:dk2>
        <a:srgbClr val="4F81BD"/>
      </a:dk2>
      <a:lt2>
        <a:srgbClr val="D3DFEE"/>
      </a:lt2>
      <a:accent1>
        <a:srgbClr val="A7BFDE"/>
      </a:accent1>
      <a:accent2>
        <a:srgbClr val="0F6FC6"/>
      </a:accent2>
      <a:accent3>
        <a:srgbClr val="59A9F2"/>
      </a:accent3>
      <a:accent4>
        <a:srgbClr val="54A838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0070C0"/>
      </a:dk2>
      <a:lt2>
        <a:srgbClr val="00B0F0"/>
      </a:lt2>
      <a:accent1>
        <a:srgbClr val="0070C0"/>
      </a:accent1>
      <a:accent2>
        <a:srgbClr val="00B0F0"/>
      </a:accent2>
      <a:accent3>
        <a:srgbClr val="FFFF00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oast Survey">
      <a:majorFont>
        <a:latin typeface="Myriad Pro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16607</TotalTime>
  <Words>733</Words>
  <Application>Microsoft Office PowerPoint</Application>
  <PresentationFormat>On-screen Show (4:3)</PresentationFormat>
  <Paragraphs>140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Myriad Pro</vt:lpstr>
      <vt:lpstr>HelveticaNeueLT Pro 45 Lt</vt:lpstr>
      <vt:lpstr>Office Theme</vt:lpstr>
      <vt:lpstr>1_Office Theme</vt:lpstr>
      <vt:lpstr>Overview of Coast Survey’s Unmanned System Activities &amp;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Addressing the Climate Change Challenge</dc:title>
  <dc:creator>Rob.Downs@noaa.gov</dc:creator>
  <cp:lastModifiedBy>Corey Allen</cp:lastModifiedBy>
  <cp:revision>500</cp:revision>
  <dcterms:created xsi:type="dcterms:W3CDTF">2009-05-11T17:46:15Z</dcterms:created>
  <dcterms:modified xsi:type="dcterms:W3CDTF">2019-09-15T14:46:55Z</dcterms:modified>
</cp:coreProperties>
</file>